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9" r:id="rId2"/>
    <p:sldId id="281" r:id="rId3"/>
    <p:sldId id="282" r:id="rId4"/>
    <p:sldId id="283" r:id="rId5"/>
    <p:sldId id="284" r:id="rId6"/>
    <p:sldId id="285" r:id="rId7"/>
    <p:sldId id="291" r:id="rId8"/>
    <p:sldId id="286" r:id="rId9"/>
    <p:sldId id="287" r:id="rId10"/>
    <p:sldId id="288" r:id="rId11"/>
  </p:sldIdLst>
  <p:sldSz cx="9144000" cy="6858000" type="screen4x3"/>
  <p:notesSz cx="6669088" cy="987266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B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629" autoAdjust="0"/>
    <p:restoredTop sz="94687" autoAdjust="0"/>
  </p:normalViewPr>
  <p:slideViewPr>
    <p:cSldViewPr>
      <p:cViewPr varScale="1">
        <p:scale>
          <a:sx n="86" d="100"/>
          <a:sy n="86" d="100"/>
        </p:scale>
        <p:origin x="77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08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4FA00D-9A70-492C-A780-A38803489EC7}" type="datetimeFigureOut">
              <a:rPr lang="pl-PL"/>
              <a:pPr>
                <a:defRPr/>
              </a:pPr>
              <a:t>17.10.2023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00962F2-8F7A-450E-9207-AAA2834F14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9976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daty 8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E3EF407-2779-439F-AFF4-5C8829FC9F62}" type="datetimeFigureOut">
              <a:rPr lang="pl-PL"/>
              <a:pPr>
                <a:defRPr/>
              </a:pPr>
              <a:t>17.10.2023</a:t>
            </a:fld>
            <a:endParaRPr lang="pl-PL"/>
          </a:p>
        </p:txBody>
      </p:sp>
      <p:sp>
        <p:nvSpPr>
          <p:cNvPr id="10" name="Symbol zastępczy notatek 9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11" name="Symbol zastępczy nagłówka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" name="Symbol zastępczy obrazu slajdu 11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" name="Symbol zastępczy numeru slajdu 13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E92B4B9-9A46-4193-AD89-FA723E1D98D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5878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1B153-C50C-4D18-B3E1-4E8B94B3DDA5}" type="datetime1">
              <a:rPr lang="pl-PL" smtClean="0"/>
              <a:t>17.10.2023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A0071-428F-411D-868F-E25D37DC52C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995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FEC7D-C102-47AB-B24D-A78EC4366DEA}" type="datetime1">
              <a:rPr lang="pl-PL" smtClean="0"/>
              <a:t>17.10.2023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D9590-DEBA-4487-991C-665963C68A4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742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C982C-9E39-4DAC-A0C6-93867CC3BA93}" type="datetime1">
              <a:rPr lang="pl-PL" smtClean="0"/>
              <a:t>17.10.2023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B4DFD-A936-4A61-B6B5-57035AC668C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370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FD59C-11BB-439F-A8C5-540FC70F3FB8}" type="datetime1">
              <a:rPr lang="pl-PL" smtClean="0"/>
              <a:t>17.10.2023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1DB74-4054-485C-972B-9D18AA1D0D6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362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8E437-8D07-4B44-B086-E8396D08CFB0}" type="datetime1">
              <a:rPr lang="pl-PL" smtClean="0"/>
              <a:t>17.10.2023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566FD-8807-49EA-8618-56F25B5A40F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58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978B9-A6A3-483A-9531-0ECCA3104DF5}" type="datetime1">
              <a:rPr lang="pl-PL" smtClean="0"/>
              <a:t>17.10.2023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316E3-9A48-47D2-AA2F-7B8DE67BC3C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62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CE6A8-1A65-4DA8-8189-8F4C55650FA8}" type="datetime1">
              <a:rPr lang="pl-PL" smtClean="0"/>
              <a:t>17.10.2023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E2D9-83BE-4994-AE46-493A85F8DCD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19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97E11-2FC7-4DD8-B4D4-823CCFF80868}" type="datetime1">
              <a:rPr lang="pl-PL" smtClean="0"/>
              <a:t>17.10.2023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24B0F-3E77-4BB5-85D2-C65D6343913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568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64E02-ED89-499D-BB77-E5DCAC78D21A}" type="datetime1">
              <a:rPr lang="pl-PL" smtClean="0"/>
              <a:t>17.10.2023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43164-0098-479B-9633-87CF31971D8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333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DF19F-8E79-4EA8-8EEE-B2E7B020FD43}" type="datetime1">
              <a:rPr lang="pl-PL" smtClean="0"/>
              <a:t>17.10.2023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4F88A-5627-4621-BECC-EB97A8C6395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186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DFA53-B289-4541-992F-FF60C0AA05D7}" type="datetime1">
              <a:rPr lang="pl-PL" smtClean="0"/>
              <a:t>17.10.2023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97194-BB3A-4193-AAFC-8A2CD168080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807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525588" y="6356350"/>
            <a:ext cx="95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834F33-B709-4594-BA7B-AD0903B6CF4C}" type="datetime1">
              <a:rPr lang="pl-PL" smtClean="0"/>
              <a:t>17.10.2023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27313" y="6356350"/>
            <a:ext cx="4897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631113" y="6356350"/>
            <a:ext cx="10556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690E5C-8CFF-4FA2-A42A-B35DA001F4D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7AB27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7AB27"/>
        </a:buClr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57AB27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7AB27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57AB27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250825" y="2130425"/>
            <a:ext cx="7345511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3200" i="1" dirty="0">
                <a:solidFill>
                  <a:srgbClr val="57AB27"/>
                </a:solidFill>
              </a:rPr>
              <a:t>Ochrona siedlisk i gatunków terenów nieleśnych zależnych od wód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AFDE7456-20FC-8A8A-2051-0691D6F45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6021288"/>
            <a:ext cx="4896544" cy="56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934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250825" y="1700808"/>
            <a:ext cx="7345511" cy="326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7AB27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7AB27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7AB27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7AB27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7AB27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</a:pPr>
            <a:r>
              <a:rPr lang="pl-PL" sz="1600" b="1" dirty="0">
                <a:solidFill>
                  <a:prstClr val="black"/>
                </a:solidFill>
              </a:rPr>
              <a:t>Zakładane efekty projektu:</a:t>
            </a:r>
            <a:endParaRPr lang="pl-PL" sz="1400" b="1" dirty="0">
              <a:solidFill>
                <a:prstClr val="black"/>
              </a:solidFill>
            </a:endParaRPr>
          </a:p>
          <a:p>
            <a:pPr algn="just"/>
            <a:r>
              <a:rPr lang="pl-PL" sz="1500" dirty="0">
                <a:solidFill>
                  <a:prstClr val="black"/>
                </a:solidFill>
              </a:rPr>
              <a:t>poprawa w skali całego kraju stanu zachowania wybranych siedlisk przyrodniczych i gatunków,  </a:t>
            </a:r>
          </a:p>
          <a:p>
            <a:pPr algn="just"/>
            <a:r>
              <a:rPr lang="pl-PL" sz="1500" dirty="0">
                <a:solidFill>
                  <a:prstClr val="black"/>
                </a:solidFill>
              </a:rPr>
              <a:t>przywrócenie właściwego stanu danych płatów siedlisk lub zahamowanie negatywnego trendu zmian,</a:t>
            </a:r>
          </a:p>
          <a:p>
            <a:pPr algn="just"/>
            <a:r>
              <a:rPr lang="pl-PL" sz="1500" dirty="0">
                <a:solidFill>
                  <a:prstClr val="black"/>
                </a:solidFill>
              </a:rPr>
              <a:t>zachowanie siedlisk przyrodniczych i siedlisk gatunków stanowiących przedmioty ochrony,</a:t>
            </a:r>
          </a:p>
          <a:p>
            <a:pPr algn="just"/>
            <a:r>
              <a:rPr lang="pl-PL" sz="1500" dirty="0">
                <a:solidFill>
                  <a:prstClr val="black"/>
                </a:solidFill>
              </a:rPr>
              <a:t>poprawa warunków bytowania zwierząt zamieszkujących siedliska wodno-błotne oraz zwiększenie areału siedlisk gatunków rzadkich i zagrożonych wyginięciem.</a:t>
            </a:r>
          </a:p>
          <a:p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250825" y="332656"/>
            <a:ext cx="7057479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2600" i="1" dirty="0"/>
              <a:t>Ochrona siedlisk i gatunków terenów nieleśnych zależnych od wód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EAFAACCB-2A46-2BA1-5D44-776AF1B42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6021288"/>
            <a:ext cx="4896544" cy="56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8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250825" y="2780928"/>
            <a:ext cx="8175965" cy="1368152"/>
          </a:xfrm>
        </p:spPr>
        <p:txBody>
          <a:bodyPr/>
          <a:lstStyle/>
          <a:p>
            <a:pPr algn="l"/>
            <a:r>
              <a:rPr lang="pl-PL" altLang="pl-PL" sz="1600" b="1" dirty="0">
                <a:solidFill>
                  <a:schemeClr val="tx1"/>
                </a:solidFill>
              </a:rPr>
              <a:t>Beneficjent główny:</a:t>
            </a:r>
            <a:br>
              <a:rPr lang="pl-PL" altLang="pl-PL" sz="1600" b="1" dirty="0">
                <a:solidFill>
                  <a:schemeClr val="tx1"/>
                </a:solidFill>
              </a:rPr>
            </a:br>
            <a:br>
              <a:rPr lang="pl-PL" altLang="pl-PL" sz="700" b="1" dirty="0">
                <a:solidFill>
                  <a:schemeClr val="tx1"/>
                </a:solidFill>
              </a:rPr>
            </a:br>
            <a:r>
              <a:rPr lang="pl-PL" altLang="pl-PL" sz="1600" dirty="0">
                <a:solidFill>
                  <a:schemeClr val="tx1"/>
                </a:solidFill>
              </a:rPr>
              <a:t>Generalna Dyrekcja Ochrony Środowiska</a:t>
            </a:r>
            <a:br>
              <a:rPr lang="pl-PL" altLang="pl-PL" sz="1600" dirty="0">
                <a:solidFill>
                  <a:schemeClr val="tx1"/>
                </a:solidFill>
              </a:rPr>
            </a:br>
            <a:br>
              <a:rPr lang="pl-PL" altLang="pl-PL" sz="900" dirty="0">
                <a:solidFill>
                  <a:schemeClr val="tx1"/>
                </a:solidFill>
              </a:rPr>
            </a:br>
            <a:r>
              <a:rPr lang="pl-PL" altLang="pl-PL" sz="1600" b="1" dirty="0">
                <a:solidFill>
                  <a:schemeClr val="tx1"/>
                </a:solidFill>
              </a:rPr>
              <a:t>Podmioty upoważnione do ponoszenia wydatków:</a:t>
            </a:r>
          </a:p>
        </p:txBody>
      </p:sp>
      <p:sp>
        <p:nvSpPr>
          <p:cNvPr id="5" name="Rectangle 5"/>
          <p:cNvSpPr txBox="1">
            <a:spLocks/>
          </p:cNvSpPr>
          <p:nvPr/>
        </p:nvSpPr>
        <p:spPr bwMode="auto">
          <a:xfrm>
            <a:off x="396000" y="4115847"/>
            <a:ext cx="4537075" cy="2158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3">
                  <a:lumMod val="75000"/>
                </a:schemeClr>
              </a:buClr>
              <a:buSzPct val="80000"/>
              <a:buFont typeface="Wingdings" pitchFamily="2" charset="2"/>
              <a:buChar char="§"/>
              <a:defRPr/>
            </a:pPr>
            <a:r>
              <a:rPr lang="pl-PL" sz="1500" dirty="0">
                <a:solidFill>
                  <a:srgbClr val="000000"/>
                </a:solidFill>
                <a:latin typeface="+mn-lt"/>
                <a:cs typeface="+mn-cs"/>
              </a:rPr>
              <a:t>RDOŚ w Białymstoku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3">
                  <a:lumMod val="75000"/>
                </a:schemeClr>
              </a:buClr>
              <a:buSzPct val="80000"/>
              <a:buFont typeface="Wingdings" pitchFamily="2" charset="2"/>
              <a:buChar char="§"/>
              <a:defRPr/>
            </a:pPr>
            <a:r>
              <a:rPr lang="pl-PL" sz="1500" dirty="0">
                <a:solidFill>
                  <a:srgbClr val="000000"/>
                </a:solidFill>
                <a:latin typeface="+mn-lt"/>
                <a:cs typeface="+mn-cs"/>
              </a:rPr>
              <a:t>RDOŚ w Gdańsku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3">
                  <a:lumMod val="75000"/>
                </a:schemeClr>
              </a:buClr>
              <a:buSzPct val="80000"/>
              <a:buFont typeface="Wingdings" pitchFamily="2" charset="2"/>
              <a:buChar char="§"/>
              <a:defRPr/>
            </a:pPr>
            <a:r>
              <a:rPr lang="pl-PL" sz="1500" dirty="0">
                <a:solidFill>
                  <a:srgbClr val="000000"/>
                </a:solidFill>
                <a:latin typeface="+mn-lt"/>
                <a:cs typeface="+mn-cs"/>
              </a:rPr>
              <a:t>RDOŚ w Gorzowie Wielkopolskim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3">
                  <a:lumMod val="75000"/>
                </a:schemeClr>
              </a:buClr>
              <a:buSzPct val="80000"/>
              <a:buFont typeface="Wingdings" pitchFamily="2" charset="2"/>
              <a:buChar char="§"/>
              <a:defRPr/>
            </a:pPr>
            <a:r>
              <a:rPr lang="pl-PL" sz="1500" dirty="0">
                <a:solidFill>
                  <a:srgbClr val="000000"/>
                </a:solidFill>
                <a:latin typeface="+mn-lt"/>
                <a:cs typeface="+mn-cs"/>
              </a:rPr>
              <a:t>RDOŚ w Kielcach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3">
                  <a:lumMod val="75000"/>
                </a:schemeClr>
              </a:buClr>
              <a:buSzPct val="80000"/>
              <a:buFont typeface="Wingdings" pitchFamily="2" charset="2"/>
              <a:buChar char="§"/>
              <a:defRPr/>
            </a:pPr>
            <a:r>
              <a:rPr lang="pl-PL" sz="1500" dirty="0">
                <a:solidFill>
                  <a:srgbClr val="000000"/>
                </a:solidFill>
                <a:latin typeface="+mn-lt"/>
                <a:cs typeface="+mn-cs"/>
              </a:rPr>
              <a:t>RDOŚ w Krakowie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4572000" y="4042251"/>
            <a:ext cx="360045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2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0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buClr>
                <a:schemeClr val="accent3">
                  <a:lumMod val="75000"/>
                </a:schemeClr>
              </a:buClr>
              <a:buSzPct val="80000"/>
              <a:buFont typeface="Wingdings" pitchFamily="2" charset="2"/>
              <a:buChar char="§"/>
            </a:pPr>
            <a:r>
              <a:rPr lang="pl-PL" altLang="pl-PL" sz="1500" dirty="0"/>
              <a:t>RDOŚ w Lublinie</a:t>
            </a:r>
          </a:p>
          <a:p>
            <a:pPr>
              <a:buClr>
                <a:schemeClr val="accent3">
                  <a:lumMod val="75000"/>
                </a:schemeClr>
              </a:buClr>
              <a:buSzPct val="80000"/>
              <a:buFont typeface="Wingdings" pitchFamily="2" charset="2"/>
              <a:buChar char="§"/>
            </a:pPr>
            <a:r>
              <a:rPr lang="pl-PL" altLang="pl-PL" sz="1500" dirty="0"/>
              <a:t>RDOŚ w Olsztynie</a:t>
            </a:r>
          </a:p>
          <a:p>
            <a:pPr>
              <a:buClr>
                <a:schemeClr val="accent3">
                  <a:lumMod val="75000"/>
                </a:schemeClr>
              </a:buClr>
              <a:buSzPct val="80000"/>
              <a:buFont typeface="Wingdings" pitchFamily="2" charset="2"/>
              <a:buChar char="§"/>
            </a:pPr>
            <a:r>
              <a:rPr lang="pl-PL" altLang="pl-PL" sz="1500" dirty="0"/>
              <a:t>RDOŚ w Poznaniu </a:t>
            </a:r>
          </a:p>
          <a:p>
            <a:pPr>
              <a:buClr>
                <a:schemeClr val="accent3">
                  <a:lumMod val="75000"/>
                </a:schemeClr>
              </a:buClr>
              <a:buSzPct val="80000"/>
              <a:buFont typeface="Wingdings" pitchFamily="2" charset="2"/>
              <a:buChar char="§"/>
            </a:pPr>
            <a:r>
              <a:rPr lang="pl-PL" altLang="pl-PL" sz="1500" dirty="0"/>
              <a:t>RDOŚ w Rzeszowie</a:t>
            </a:r>
          </a:p>
          <a:p>
            <a:pPr>
              <a:buClr>
                <a:schemeClr val="accent3">
                  <a:lumMod val="75000"/>
                </a:schemeClr>
              </a:buClr>
              <a:buSzPct val="80000"/>
              <a:buFont typeface="Wingdings" pitchFamily="2" charset="2"/>
              <a:buChar char="§"/>
            </a:pPr>
            <a:r>
              <a:rPr lang="pl-PL" altLang="pl-PL" sz="1500" dirty="0"/>
              <a:t>RDOŚ w Szczecinie</a:t>
            </a:r>
          </a:p>
          <a:p>
            <a:pPr>
              <a:buClr>
                <a:schemeClr val="accent3">
                  <a:lumMod val="75000"/>
                </a:schemeClr>
              </a:buClr>
              <a:buSzPct val="80000"/>
              <a:buFont typeface="Wingdings" pitchFamily="2" charset="2"/>
              <a:buChar char="§"/>
            </a:pPr>
            <a:r>
              <a:rPr lang="pl-PL" altLang="pl-PL" sz="1500" dirty="0"/>
              <a:t>RDOŚ we Wrocławiu</a:t>
            </a:r>
          </a:p>
          <a:p>
            <a:pPr>
              <a:buSzPct val="80000"/>
              <a:buFont typeface="Wingdings" pitchFamily="2" charset="2"/>
              <a:buNone/>
            </a:pPr>
            <a:r>
              <a:rPr lang="pl-PL" altLang="pl-PL" sz="1800" dirty="0"/>
              <a:t>               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250825" y="332656"/>
            <a:ext cx="720149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2600" i="1" dirty="0"/>
              <a:t>Ochrona siedlisk i gatunków terenów nieleśnych zależnych od wód</a:t>
            </a:r>
          </a:p>
        </p:txBody>
      </p:sp>
      <p:sp>
        <p:nvSpPr>
          <p:cNvPr id="3" name="Prostokąt 2"/>
          <p:cNvSpPr/>
          <p:nvPr/>
        </p:nvSpPr>
        <p:spPr>
          <a:xfrm>
            <a:off x="250825" y="1484784"/>
            <a:ext cx="690655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80000"/>
            </a:pPr>
            <a:r>
              <a:rPr lang="pl-PL" altLang="pl-PL" sz="1600" b="1" dirty="0"/>
              <a:t>Planowany termin realizacji:</a:t>
            </a:r>
            <a:r>
              <a:rPr lang="pl-PL" altLang="pl-PL" sz="1600" dirty="0"/>
              <a:t>	do 30 listopada 2023 roku</a:t>
            </a:r>
          </a:p>
          <a:p>
            <a:pPr>
              <a:buSzPct val="80000"/>
            </a:pPr>
            <a:endParaRPr lang="pl-PL" altLang="pl-PL" sz="800" b="1" dirty="0"/>
          </a:p>
          <a:p>
            <a:pPr>
              <a:buSzPct val="80000"/>
            </a:pPr>
            <a:r>
              <a:rPr lang="pl-PL" altLang="pl-PL" sz="1600" b="1" dirty="0"/>
              <a:t>Planowana wartość projektu:  	</a:t>
            </a:r>
            <a:r>
              <a:rPr lang="pl-PL" sz="1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50 318 238,88</a:t>
            </a:r>
            <a:r>
              <a:rPr lang="pl-PL" sz="1600" dirty="0"/>
              <a:t> </a:t>
            </a:r>
            <a:r>
              <a:rPr lang="pl-PL" altLang="pl-PL" sz="1600" dirty="0"/>
              <a:t>zł</a:t>
            </a:r>
          </a:p>
          <a:p>
            <a:pPr>
              <a:buSzPct val="80000"/>
            </a:pPr>
            <a:endParaRPr lang="pl-PL" altLang="pl-PL" sz="800" dirty="0"/>
          </a:p>
          <a:p>
            <a:pPr>
              <a:buSzPct val="80000"/>
            </a:pPr>
            <a:r>
              <a:rPr lang="pl-PL" altLang="pl-PL" sz="1600" dirty="0"/>
              <a:t>	w tym wkład UE:		100%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A1FD987D-2B7C-E26C-5B5F-4B34E628B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6021288"/>
            <a:ext cx="4896544" cy="56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43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84784"/>
            <a:ext cx="7344816" cy="4565204"/>
          </a:xfrm>
          <a:ln w="9525"/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400" b="1" dirty="0">
                <a:ea typeface="Calibri" panose="020F0502020204030204" pitchFamily="34" charset="0"/>
              </a:rPr>
              <a:t>Główny cel projektu </a:t>
            </a:r>
          </a:p>
          <a:p>
            <a:pPr marL="35718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400" dirty="0">
                <a:ea typeface="Calibri" panose="020F0502020204030204" pitchFamily="34" charset="0"/>
              </a:rPr>
              <a:t>Poprawa, do roku 2023, stanu ochrony ok. 3 585,18 ha wybranych typów siedlisk </a:t>
            </a:r>
            <a:br>
              <a:rPr lang="pl-PL" sz="1400" dirty="0">
                <a:ea typeface="Calibri" panose="020F0502020204030204" pitchFamily="34" charset="0"/>
              </a:rPr>
            </a:br>
            <a:r>
              <a:rPr lang="pl-PL" sz="1400" dirty="0">
                <a:ea typeface="Calibri" panose="020F0502020204030204" pitchFamily="34" charset="0"/>
              </a:rPr>
              <a:t>i gatunków  terenów nieleśnych zależnych od wód, których stan zachowania </a:t>
            </a:r>
            <a:br>
              <a:rPr lang="pl-PL" sz="1400" dirty="0">
                <a:ea typeface="Calibri" panose="020F0502020204030204" pitchFamily="34" charset="0"/>
              </a:rPr>
            </a:br>
            <a:r>
              <a:rPr lang="pl-PL" sz="1400" dirty="0">
                <a:ea typeface="Calibri" panose="020F0502020204030204" pitchFamily="34" charset="0"/>
              </a:rPr>
              <a:t>w dokumentach planistycznych został oceniony na U1 – niezadowalający lub U2 - zły.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400" b="1" dirty="0">
                <a:ea typeface="Calibri" panose="020F0502020204030204" pitchFamily="34" charset="0"/>
              </a:rPr>
              <a:t>Cele szczegółowe projektu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1400" dirty="0">
                <a:ea typeface="Calibri" panose="020F0502020204030204" pitchFamily="34" charset="0"/>
              </a:rPr>
              <a:t>Poprawa stanu zachowania siedlisk przyrodniczych oraz populacji gatunków poprzez zrealizowanie działań związanych z powstrzymaniem sukcesji naturalnej na terenie ich występowania oraz zmianą stosunków wodnych (budowa zastawek, zasypywanie rowów melioracyjnych itp.).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1400" dirty="0">
                <a:ea typeface="Calibri" panose="020F0502020204030204" pitchFamily="34" charset="0"/>
              </a:rPr>
              <a:t>Wypełnienie zobowiązań wynikających z ustanowionych planów zadań ochronnych lub planów ochrony dla obszarów Natura 2000.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1400" dirty="0">
                <a:ea typeface="Calibri" panose="020F0502020204030204" pitchFamily="34" charset="0"/>
              </a:rPr>
              <a:t>Ochrona siedlisk przyrodniczych oraz siedlisk gatunków poprzez wykup gruntów kluczowych dla poprawy stanu ich ochrony.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1400" dirty="0">
                <a:ea typeface="Calibri" panose="020F0502020204030204" pitchFamily="34" charset="0"/>
              </a:rPr>
              <a:t>Upowszechnienie wiedzy o wymogach ochronnych siedlisk przyrodniczych  </a:t>
            </a:r>
            <a:br>
              <a:rPr lang="pl-PL" sz="1400" dirty="0">
                <a:ea typeface="Calibri" panose="020F0502020204030204" pitchFamily="34" charset="0"/>
              </a:rPr>
            </a:br>
            <a:r>
              <a:rPr lang="pl-PL" sz="1400" dirty="0">
                <a:ea typeface="Calibri" panose="020F0502020204030204" pitchFamily="34" charset="0"/>
              </a:rPr>
              <a:t>i gatunków. </a:t>
            </a:r>
            <a:endParaRPr lang="pl-PL" sz="1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pl-PL" sz="1600" b="1" u="sng" dirty="0">
              <a:ea typeface="Calibri" panose="020F0502020204030204" pitchFamily="34" charset="0"/>
            </a:endParaRPr>
          </a:p>
          <a:p>
            <a:endParaRPr lang="pl-PL" sz="1600" dirty="0"/>
          </a:p>
        </p:txBody>
      </p:sp>
      <p:sp>
        <p:nvSpPr>
          <p:cNvPr id="8" name="Tytuł 1"/>
          <p:cNvSpPr txBox="1">
            <a:spLocks/>
          </p:cNvSpPr>
          <p:nvPr/>
        </p:nvSpPr>
        <p:spPr bwMode="auto">
          <a:xfrm>
            <a:off x="250825" y="332656"/>
            <a:ext cx="7057479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2600" i="1" dirty="0"/>
              <a:t>Ochrona siedlisk i gatunków terenów nieleśnych zależnych od wód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486428E1-DB44-47F6-6BA9-6A6CA01F6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6021288"/>
            <a:ext cx="4896544" cy="56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42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00809"/>
            <a:ext cx="7344121" cy="4104456"/>
          </a:xfrm>
        </p:spPr>
        <p:txBody>
          <a:bodyPr/>
          <a:lstStyle/>
          <a:p>
            <a:pPr marL="285750" lvl="1">
              <a:spcBef>
                <a:spcPct val="0"/>
              </a:spcBef>
              <a:buClrTx/>
              <a:buNone/>
            </a:pPr>
            <a:r>
              <a:rPr lang="pl-PL" altLang="pl-PL" sz="1600" b="1" dirty="0">
                <a:solidFill>
                  <a:prstClr val="black"/>
                </a:solidFill>
              </a:rPr>
              <a:t>Założenia projektu</a:t>
            </a:r>
          </a:p>
          <a:p>
            <a:pPr marL="285750" lvl="1">
              <a:spcBef>
                <a:spcPct val="0"/>
              </a:spcBef>
              <a:buClrTx/>
              <a:buNone/>
            </a:pPr>
            <a:endParaRPr lang="pl-PL" altLang="pl-PL" sz="1000" u="sng" dirty="0">
              <a:solidFill>
                <a:prstClr val="black"/>
              </a:solidFill>
            </a:endParaRPr>
          </a:p>
          <a:p>
            <a:pPr marL="285750" lvl="1" algn="just">
              <a:spcBef>
                <a:spcPct val="0"/>
              </a:spcBef>
              <a:buClrTx/>
              <a:buNone/>
            </a:pPr>
            <a:r>
              <a:rPr lang="pl-PL" altLang="pl-PL" sz="1500" dirty="0">
                <a:solidFill>
                  <a:prstClr val="black"/>
                </a:solidFill>
              </a:rPr>
              <a:t>Objęcie działaniami ochronnymi określonych siedlisk przyrodniczych oraz siedlisk</a:t>
            </a:r>
          </a:p>
          <a:p>
            <a:pPr marL="0" lvl="1" indent="0" algn="just">
              <a:spcBef>
                <a:spcPct val="0"/>
              </a:spcBef>
              <a:buClrTx/>
              <a:buNone/>
            </a:pPr>
            <a:r>
              <a:rPr lang="pl-PL" altLang="pl-PL" sz="1500" dirty="0">
                <a:solidFill>
                  <a:prstClr val="black"/>
                </a:solidFill>
              </a:rPr>
              <a:t>gatunków wymienionych w </a:t>
            </a:r>
            <a:r>
              <a:rPr lang="pl-PL" altLang="pl-PL" sz="1500" i="1" dirty="0">
                <a:solidFill>
                  <a:prstClr val="black"/>
                </a:solidFill>
              </a:rPr>
              <a:t>Priorytetowych Ramach Działań dla sieci Natura 2000 na Wieloletni Program Finansowania UE w latach 2014-2020 </a:t>
            </a:r>
            <a:r>
              <a:rPr lang="pl-PL" altLang="pl-PL" sz="1500" dirty="0">
                <a:solidFill>
                  <a:prstClr val="black"/>
                </a:solidFill>
              </a:rPr>
              <a:t>(PAF), dla których działania z zakresu ochrony czynnej wskazane zostały w zatwierdzonych dokumentach planistycznych (plany zadań ochronnych, plany ochrony).</a:t>
            </a:r>
          </a:p>
          <a:p>
            <a:pPr marL="0" lvl="1" indent="0">
              <a:spcBef>
                <a:spcPct val="0"/>
              </a:spcBef>
              <a:buClrTx/>
              <a:buNone/>
            </a:pPr>
            <a:endParaRPr lang="pl-PL" altLang="pl-PL" sz="1600" u="sng" dirty="0">
              <a:solidFill>
                <a:prstClr val="black"/>
              </a:solidFill>
            </a:endParaRPr>
          </a:p>
          <a:p>
            <a:pPr marL="285750" indent="-285750">
              <a:buClr>
                <a:schemeClr val="accent3">
                  <a:lumMod val="75000"/>
                </a:schemeClr>
              </a:buClr>
              <a:buNone/>
            </a:pPr>
            <a:r>
              <a:rPr lang="pl-PL" sz="1600" b="1" dirty="0"/>
              <a:t>Zgodność z dokumentami strategicznymi</a:t>
            </a:r>
          </a:p>
          <a:p>
            <a:pPr marL="285750" indent="-285750">
              <a:buClr>
                <a:schemeClr val="accent3">
                  <a:lumMod val="75000"/>
                </a:schemeClr>
              </a:buClr>
              <a:buNone/>
            </a:pPr>
            <a:endParaRPr lang="pl-PL" sz="1000" u="sng" dirty="0"/>
          </a:p>
          <a:p>
            <a:pPr marL="285750" indent="-28575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pl-PL" sz="1500" dirty="0"/>
              <a:t>Unijna strategia różnorodności biologicznej na okres do 2020 r., </a:t>
            </a:r>
          </a:p>
          <a:p>
            <a:pPr marL="285750" indent="-285750" algn="just"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pl-PL" sz="1500" dirty="0"/>
              <a:t>Strategia Bezpieczeństwo Energetyczne i Środowisko, </a:t>
            </a:r>
          </a:p>
          <a:p>
            <a:pPr marL="285750" indent="-285750" algn="just"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pl-PL" sz="1500" dirty="0"/>
              <a:t>Program ochrony i zrównoważonego użytkowania różnorodności biologicznej </a:t>
            </a:r>
          </a:p>
          <a:p>
            <a:pPr marL="268288" indent="0" algn="just">
              <a:buClr>
                <a:schemeClr val="accent3">
                  <a:lumMod val="75000"/>
                </a:schemeClr>
              </a:buClr>
              <a:buNone/>
            </a:pPr>
            <a:r>
              <a:rPr lang="pl-PL" sz="1500" dirty="0"/>
              <a:t>wraz z planem działań na lata 2014–2020. </a:t>
            </a:r>
          </a:p>
          <a:p>
            <a:pPr marL="0" indent="0" defTabSz="357188">
              <a:buNone/>
            </a:pPr>
            <a:endParaRPr lang="pl-PL" sz="1600" b="1" u="sng" dirty="0"/>
          </a:p>
          <a:p>
            <a:pPr marL="0" indent="0" defTabSz="357188">
              <a:buNone/>
            </a:pPr>
            <a:endParaRPr lang="pl-PL" sz="1600" b="1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A2E5881-E722-35FC-38E6-02036F52E292}"/>
              </a:ext>
            </a:extLst>
          </p:cNvPr>
          <p:cNvSpPr txBox="1">
            <a:spLocks/>
          </p:cNvSpPr>
          <p:nvPr/>
        </p:nvSpPr>
        <p:spPr bwMode="auto">
          <a:xfrm>
            <a:off x="250825" y="332656"/>
            <a:ext cx="7129487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2600" i="1" dirty="0"/>
              <a:t>Ochrona siedlisk i gatunków terenów nieleśnych zależnych od wód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A43B1B1-A0D0-C673-362B-6BA669CC6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6021288"/>
            <a:ext cx="4896544" cy="56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41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340768"/>
            <a:ext cx="8064896" cy="468052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sz="1600" b="1" dirty="0"/>
              <a:t>Siedliska objęte projektem: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dirty="0"/>
              <a:t>1330 - Solniska nadmorskie,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dirty="0"/>
              <a:t>3140 - </a:t>
            </a:r>
            <a:r>
              <a:rPr lang="pl-PL" sz="1500" dirty="0" err="1"/>
              <a:t>Twardowodne</a:t>
            </a:r>
            <a:r>
              <a:rPr lang="pl-PL" sz="1500" dirty="0"/>
              <a:t> </a:t>
            </a:r>
            <a:r>
              <a:rPr lang="pl-PL" sz="1500" dirty="0" err="1"/>
              <a:t>oligo</a:t>
            </a:r>
            <a:r>
              <a:rPr lang="pl-PL" sz="1500" dirty="0"/>
              <a:t>– i mezotroficzne zbiorniki z podwodnymi łąkami ramienic </a:t>
            </a:r>
            <a:r>
              <a:rPr lang="pl-PL" sz="1500" i="1" dirty="0" err="1"/>
              <a:t>Charetea</a:t>
            </a:r>
            <a:r>
              <a:rPr lang="pl-PL" sz="1500" i="1" dirty="0"/>
              <a:t>,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dirty="0"/>
              <a:t>3160 - Naturalne, dystroficzne zbiorniki wodne,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dirty="0"/>
              <a:t>4010 - Wilgotne wrzosowiska z wrzoścem bagiennym </a:t>
            </a:r>
            <a:r>
              <a:rPr lang="pl-PL" sz="1500" i="1" dirty="0" err="1"/>
              <a:t>Erica</a:t>
            </a:r>
            <a:r>
              <a:rPr lang="pl-PL" sz="1500" i="1" dirty="0"/>
              <a:t> </a:t>
            </a:r>
            <a:r>
              <a:rPr lang="pl-PL" sz="1500" i="1" dirty="0" err="1"/>
              <a:t>tetralix</a:t>
            </a:r>
            <a:r>
              <a:rPr lang="pl-PL" sz="1500" i="1" dirty="0"/>
              <a:t>,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dirty="0"/>
              <a:t>6410 - Zmiennowilgotne łąki </a:t>
            </a:r>
            <a:r>
              <a:rPr lang="pl-PL" sz="1500" dirty="0" err="1"/>
              <a:t>trzęślicowe</a:t>
            </a:r>
            <a:r>
              <a:rPr lang="pl-PL" sz="1500" dirty="0"/>
              <a:t>,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dirty="0"/>
              <a:t>6440 - Łąki </a:t>
            </a:r>
            <a:r>
              <a:rPr lang="pl-PL" sz="1500" dirty="0" err="1"/>
              <a:t>selernicowe</a:t>
            </a:r>
            <a:r>
              <a:rPr lang="pl-PL" sz="1500" dirty="0"/>
              <a:t>,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dirty="0"/>
              <a:t>6510 - Niżowe i górskie świeże łąki użytkowane ekstensywnie,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dirty="0"/>
              <a:t>6520 - Górskie łąki </a:t>
            </a:r>
            <a:r>
              <a:rPr lang="pl-PL" sz="1500" dirty="0" err="1"/>
              <a:t>konietlicowe</a:t>
            </a:r>
            <a:r>
              <a:rPr lang="pl-PL" sz="1500" dirty="0"/>
              <a:t> użytkowane ekstensywnie,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dirty="0"/>
              <a:t>7110 - Torfowiska wysokie z roślinnością torfotwórczą,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dirty="0"/>
              <a:t>7120 - Torfowiska wysokie zdegradowane zdolne do naturalnej i stymulowanej regeneracji,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dirty="0"/>
              <a:t>7140 - Torfowiska przejściowe i trzęsawiska,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dirty="0"/>
              <a:t>7150 - Obniżenia na podłożu torfowym z roślinnością ze związku </a:t>
            </a:r>
            <a:r>
              <a:rPr lang="pl-PL" sz="1500" i="1" dirty="0" err="1"/>
              <a:t>Rhynchosporion</a:t>
            </a:r>
            <a:r>
              <a:rPr lang="pl-PL" sz="1500" dirty="0"/>
              <a:t>,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dirty="0"/>
              <a:t>7210 - Torfowiska </a:t>
            </a:r>
            <a:r>
              <a:rPr lang="pl-PL" sz="1500" dirty="0" err="1"/>
              <a:t>nakredowe</a:t>
            </a:r>
            <a:r>
              <a:rPr lang="pl-PL" sz="1500" dirty="0"/>
              <a:t>,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dirty="0"/>
              <a:t>7220 - Źródliska wapienne ze zbiorowiskami </a:t>
            </a:r>
            <a:r>
              <a:rPr lang="pl-PL" sz="1500" i="1" dirty="0" err="1"/>
              <a:t>Cratoneurion</a:t>
            </a:r>
            <a:r>
              <a:rPr lang="pl-PL" sz="1500" i="1" dirty="0"/>
              <a:t> </a:t>
            </a:r>
            <a:r>
              <a:rPr lang="pl-PL" sz="1500" i="1" dirty="0" err="1"/>
              <a:t>commutati</a:t>
            </a:r>
            <a:r>
              <a:rPr lang="pl-PL" sz="1500" dirty="0"/>
              <a:t>,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dirty="0"/>
              <a:t>7230 - Górskie i nizinne torfowiska zasadowe o charakterze młak, turzycowisk </a:t>
            </a:r>
            <a:br>
              <a:rPr lang="pl-PL" sz="1500" dirty="0"/>
            </a:br>
            <a:r>
              <a:rPr lang="pl-PL" sz="1500" dirty="0"/>
              <a:t>i mechowisk.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3423E4A-7361-3788-D312-6A985883C641}"/>
              </a:ext>
            </a:extLst>
          </p:cNvPr>
          <p:cNvSpPr txBox="1">
            <a:spLocks/>
          </p:cNvSpPr>
          <p:nvPr/>
        </p:nvSpPr>
        <p:spPr bwMode="auto">
          <a:xfrm>
            <a:off x="250825" y="332656"/>
            <a:ext cx="7129487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2600" i="1" dirty="0"/>
              <a:t>Ochrona siedlisk i gatunków terenów nieleśnych zależnych od wód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80D8866-0107-0BAA-11CE-7676AA8DE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6021288"/>
            <a:ext cx="4896544" cy="56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726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9532" y="1345481"/>
            <a:ext cx="8424936" cy="4525963"/>
          </a:xfrm>
        </p:spPr>
        <p:txBody>
          <a:bodyPr/>
          <a:lstStyle/>
          <a:p>
            <a:pPr marL="0" indent="0">
              <a:buNone/>
            </a:pPr>
            <a:r>
              <a:rPr lang="pl-PL" sz="1600" b="1" dirty="0"/>
              <a:t>Gatunki objęte projektem:</a:t>
            </a:r>
          </a:p>
          <a:p>
            <a:pPr>
              <a:buClr>
                <a:srgbClr val="00B050"/>
              </a:buClr>
            </a:pPr>
            <a:r>
              <a:rPr lang="pl-PL" sz="1500" dirty="0"/>
              <a:t>1013 - Poczwarówka </a:t>
            </a:r>
            <a:r>
              <a:rPr lang="pl-PL" sz="1500" dirty="0" err="1"/>
              <a:t>Geyera</a:t>
            </a:r>
            <a:r>
              <a:rPr lang="pl-PL" sz="1500" dirty="0"/>
              <a:t> (</a:t>
            </a:r>
            <a:r>
              <a:rPr lang="pl-PL" sz="1500" i="1" dirty="0" err="1"/>
              <a:t>Vertigo</a:t>
            </a:r>
            <a:r>
              <a:rPr lang="pl-PL" sz="1500" i="1" dirty="0"/>
              <a:t> </a:t>
            </a:r>
            <a:r>
              <a:rPr lang="pl-PL" sz="1500" i="1" dirty="0" err="1"/>
              <a:t>geyeri</a:t>
            </a:r>
            <a:r>
              <a:rPr lang="pl-PL" sz="1500" dirty="0"/>
              <a:t>), </a:t>
            </a:r>
          </a:p>
          <a:p>
            <a:pPr>
              <a:buClr>
                <a:srgbClr val="00B050"/>
              </a:buClr>
            </a:pPr>
            <a:r>
              <a:rPr lang="pl-PL" sz="1500" dirty="0"/>
              <a:t>1014 - Poczwarówka zwężona (</a:t>
            </a:r>
            <a:r>
              <a:rPr lang="pl-PL" sz="1500" i="1" dirty="0" err="1"/>
              <a:t>Vertigo</a:t>
            </a:r>
            <a:r>
              <a:rPr lang="pl-PL" sz="1500" i="1" dirty="0"/>
              <a:t> </a:t>
            </a:r>
            <a:r>
              <a:rPr lang="pl-PL" sz="1500" i="1" dirty="0" err="1"/>
              <a:t>angustior</a:t>
            </a:r>
            <a:r>
              <a:rPr lang="pl-PL" sz="1500" i="1" dirty="0"/>
              <a:t>)</a:t>
            </a:r>
            <a:r>
              <a:rPr lang="pl-PL" sz="1500" dirty="0"/>
              <a:t>, </a:t>
            </a:r>
          </a:p>
          <a:p>
            <a:pPr>
              <a:buClr>
                <a:srgbClr val="00B050"/>
              </a:buClr>
            </a:pPr>
            <a:r>
              <a:rPr lang="pl-PL" sz="1500" dirty="0"/>
              <a:t>1059/6177 - Modraszek </a:t>
            </a:r>
            <a:r>
              <a:rPr lang="pl-PL" sz="1500" dirty="0" err="1"/>
              <a:t>telejus</a:t>
            </a:r>
            <a:r>
              <a:rPr lang="pl-PL" sz="1500" dirty="0"/>
              <a:t> (</a:t>
            </a:r>
            <a:r>
              <a:rPr lang="pl-PL" sz="1500" i="1" dirty="0" err="1"/>
              <a:t>Maculinea</a:t>
            </a:r>
            <a:r>
              <a:rPr lang="pl-PL" sz="1500" i="1" dirty="0"/>
              <a:t> </a:t>
            </a:r>
            <a:r>
              <a:rPr lang="pl-PL" sz="1500" i="1" dirty="0" err="1"/>
              <a:t>teleius</a:t>
            </a:r>
            <a:r>
              <a:rPr lang="pl-PL" sz="1500" dirty="0"/>
              <a:t>),</a:t>
            </a:r>
          </a:p>
          <a:p>
            <a:pPr>
              <a:buClr>
                <a:srgbClr val="00B050"/>
              </a:buClr>
            </a:pPr>
            <a:r>
              <a:rPr lang="pl-PL" sz="1500" dirty="0"/>
              <a:t>1060 - Czerwończyk nieparek (</a:t>
            </a:r>
            <a:r>
              <a:rPr lang="pl-PL" sz="1500" i="1" dirty="0" err="1"/>
              <a:t>Lycaena</a:t>
            </a:r>
            <a:r>
              <a:rPr lang="pl-PL" sz="1500" i="1" dirty="0"/>
              <a:t> </a:t>
            </a:r>
            <a:r>
              <a:rPr lang="pl-PL" sz="1500" i="1" dirty="0" err="1"/>
              <a:t>dispar</a:t>
            </a:r>
            <a:r>
              <a:rPr lang="pl-PL" sz="1500" i="1" dirty="0"/>
              <a:t>)</a:t>
            </a:r>
            <a:r>
              <a:rPr lang="pl-PL" sz="1500" dirty="0"/>
              <a:t>, </a:t>
            </a:r>
          </a:p>
          <a:p>
            <a:pPr>
              <a:buClr>
                <a:srgbClr val="00B050"/>
              </a:buClr>
            </a:pPr>
            <a:r>
              <a:rPr lang="pl-PL" sz="1500" dirty="0"/>
              <a:t>1061/6179 - Modraszek </a:t>
            </a:r>
            <a:r>
              <a:rPr lang="pl-PL" sz="1500" dirty="0" err="1"/>
              <a:t>nausitous</a:t>
            </a:r>
            <a:r>
              <a:rPr lang="pl-PL" sz="1500" dirty="0"/>
              <a:t> (</a:t>
            </a:r>
            <a:r>
              <a:rPr lang="pl-PL" sz="1500" i="1" dirty="0" err="1"/>
              <a:t>Maculinea</a:t>
            </a:r>
            <a:r>
              <a:rPr lang="pl-PL" sz="1500" i="1" dirty="0"/>
              <a:t> </a:t>
            </a:r>
            <a:r>
              <a:rPr lang="pl-PL" sz="1500" i="1" dirty="0" err="1"/>
              <a:t>nausithous</a:t>
            </a:r>
            <a:r>
              <a:rPr lang="pl-PL" sz="1500" i="1" dirty="0"/>
              <a:t>)</a:t>
            </a:r>
            <a:r>
              <a:rPr lang="pl-PL" sz="1500" dirty="0"/>
              <a:t>,</a:t>
            </a:r>
          </a:p>
          <a:p>
            <a:pPr>
              <a:buClr>
                <a:srgbClr val="00B050"/>
              </a:buClr>
            </a:pPr>
            <a:r>
              <a:rPr lang="pl-PL" sz="1500" dirty="0"/>
              <a:t>4038 - Czerwończyk fioletek (</a:t>
            </a:r>
            <a:r>
              <a:rPr lang="pl-PL" sz="1500" i="1" dirty="0" err="1"/>
              <a:t>Lycaena</a:t>
            </a:r>
            <a:r>
              <a:rPr lang="pl-PL" sz="1500" i="1" dirty="0"/>
              <a:t> </a:t>
            </a:r>
            <a:r>
              <a:rPr lang="pl-PL" sz="1500" i="1" dirty="0" err="1"/>
              <a:t>helle</a:t>
            </a:r>
            <a:r>
              <a:rPr lang="pl-PL" sz="1500" dirty="0"/>
              <a:t>),</a:t>
            </a:r>
          </a:p>
          <a:p>
            <a:pPr>
              <a:buClr>
                <a:srgbClr val="00B050"/>
              </a:buClr>
            </a:pPr>
            <a:r>
              <a:rPr lang="pl-PL" sz="1500" dirty="0"/>
              <a:t>4096 - Mieczyk błotny (</a:t>
            </a:r>
            <a:r>
              <a:rPr lang="pl-PL" sz="1500" i="1" dirty="0"/>
              <a:t>Gladiolus </a:t>
            </a:r>
            <a:r>
              <a:rPr lang="pl-PL" sz="1500" i="1" dirty="0" err="1"/>
              <a:t>paluster</a:t>
            </a:r>
            <a:r>
              <a:rPr lang="pl-PL" sz="1500" i="1" dirty="0"/>
              <a:t> </a:t>
            </a:r>
            <a:r>
              <a:rPr lang="pl-PL" sz="1500" dirty="0" err="1"/>
              <a:t>Gaudin</a:t>
            </a:r>
            <a:r>
              <a:rPr lang="pl-PL" sz="1500" dirty="0"/>
              <a:t>),</a:t>
            </a:r>
          </a:p>
          <a:p>
            <a:pPr>
              <a:buClr>
                <a:srgbClr val="00B050"/>
              </a:buClr>
            </a:pPr>
            <a:r>
              <a:rPr lang="pl-PL" sz="1500" dirty="0"/>
              <a:t>A006 - Perkoz Rdzawoszyi (</a:t>
            </a:r>
            <a:r>
              <a:rPr lang="pl-PL" sz="1500" dirty="0" err="1"/>
              <a:t>Podiceps</a:t>
            </a:r>
            <a:r>
              <a:rPr lang="pl-PL" sz="1500" dirty="0"/>
              <a:t> </a:t>
            </a:r>
            <a:r>
              <a:rPr lang="pl-PL" sz="1500" dirty="0" err="1"/>
              <a:t>grisegena</a:t>
            </a:r>
            <a:r>
              <a:rPr lang="pl-PL" sz="1500" dirty="0"/>
              <a:t>),</a:t>
            </a:r>
          </a:p>
          <a:p>
            <a:pPr>
              <a:buClr>
                <a:srgbClr val="00B050"/>
              </a:buClr>
            </a:pPr>
            <a:r>
              <a:rPr lang="pl-PL" sz="1500" dirty="0"/>
              <a:t>A030 - Bocian Czarny (</a:t>
            </a:r>
            <a:r>
              <a:rPr lang="pl-PL" sz="1500" dirty="0" err="1"/>
              <a:t>Ciconia</a:t>
            </a:r>
            <a:r>
              <a:rPr lang="pl-PL" sz="1500" dirty="0"/>
              <a:t> </a:t>
            </a:r>
            <a:r>
              <a:rPr lang="pl-PL" sz="1500" dirty="0" err="1"/>
              <a:t>nigra</a:t>
            </a:r>
            <a:r>
              <a:rPr lang="pl-PL" sz="1500" dirty="0"/>
              <a:t>),</a:t>
            </a:r>
          </a:p>
          <a:p>
            <a:pPr>
              <a:buClr>
                <a:srgbClr val="00B050"/>
              </a:buClr>
            </a:pPr>
            <a:r>
              <a:rPr lang="pl-PL" sz="1500" dirty="0"/>
              <a:t>A031 - Bocian Biały (</a:t>
            </a:r>
            <a:r>
              <a:rPr lang="pl-PL" sz="1500" dirty="0" err="1"/>
              <a:t>Ciconia</a:t>
            </a:r>
            <a:r>
              <a:rPr lang="pl-PL" sz="1500" dirty="0"/>
              <a:t> </a:t>
            </a:r>
            <a:r>
              <a:rPr lang="pl-PL" sz="1500" dirty="0" err="1"/>
              <a:t>Ciconia</a:t>
            </a:r>
            <a:r>
              <a:rPr lang="pl-PL" sz="1500" dirty="0"/>
              <a:t>),</a:t>
            </a:r>
          </a:p>
          <a:p>
            <a:pPr>
              <a:buClr>
                <a:srgbClr val="00B050"/>
              </a:buClr>
            </a:pPr>
            <a:r>
              <a:rPr lang="pl-PL" sz="1500" dirty="0"/>
              <a:t>A039 - Gęś zbożowa (</a:t>
            </a:r>
            <a:r>
              <a:rPr lang="pl-PL" sz="1500" dirty="0" err="1"/>
              <a:t>Anser</a:t>
            </a:r>
            <a:r>
              <a:rPr lang="pl-PL" sz="1500" dirty="0"/>
              <a:t> </a:t>
            </a:r>
            <a:r>
              <a:rPr lang="pl-PL" sz="1500" dirty="0" err="1"/>
              <a:t>fabalis</a:t>
            </a:r>
            <a:r>
              <a:rPr lang="pl-PL" sz="1500" dirty="0"/>
              <a:t>),</a:t>
            </a:r>
          </a:p>
          <a:p>
            <a:pPr>
              <a:buClr>
                <a:srgbClr val="00B050"/>
              </a:buClr>
            </a:pPr>
            <a:r>
              <a:rPr lang="pl-PL" sz="1500" dirty="0"/>
              <a:t>A041 - Gęś białoczelna (</a:t>
            </a:r>
            <a:r>
              <a:rPr lang="pl-PL" sz="1500" dirty="0" err="1"/>
              <a:t>Anser</a:t>
            </a:r>
            <a:r>
              <a:rPr lang="pl-PL" sz="1500" dirty="0"/>
              <a:t> </a:t>
            </a:r>
            <a:r>
              <a:rPr lang="pl-PL" sz="1500" dirty="0" err="1"/>
              <a:t>albifrons</a:t>
            </a:r>
            <a:r>
              <a:rPr lang="pl-PL" sz="1500" dirty="0"/>
              <a:t>),</a:t>
            </a:r>
          </a:p>
          <a:p>
            <a:pPr marL="285750" indent="-285750">
              <a:buClr>
                <a:srgbClr val="57AB27"/>
              </a:buClr>
              <a:buFont typeface="Arial" panose="020B0604020202020204" pitchFamily="34" charset="0"/>
              <a:buChar char="•"/>
            </a:pPr>
            <a:r>
              <a:rPr lang="pl-PL" sz="1500" dirty="0"/>
              <a:t>A043 - Gęgawa (</a:t>
            </a:r>
            <a:r>
              <a:rPr lang="pl-PL" sz="1500" dirty="0" err="1"/>
              <a:t>Anser</a:t>
            </a:r>
            <a:r>
              <a:rPr lang="pl-PL" sz="1500" dirty="0"/>
              <a:t> </a:t>
            </a:r>
            <a:r>
              <a:rPr lang="pl-PL" sz="1500" dirty="0" err="1"/>
              <a:t>anser</a:t>
            </a:r>
            <a:r>
              <a:rPr lang="pl-PL" sz="1500" dirty="0"/>
              <a:t>),</a:t>
            </a:r>
          </a:p>
          <a:p>
            <a:pPr marL="285750" indent="-285750">
              <a:buClr>
                <a:srgbClr val="57AB27"/>
              </a:buClr>
              <a:buFont typeface="Arial" panose="020B0604020202020204" pitchFamily="34" charset="0"/>
              <a:buChar char="•"/>
            </a:pPr>
            <a:r>
              <a:rPr lang="pl-PL" sz="1500" dirty="0"/>
              <a:t>A051 - Krakwa (</a:t>
            </a:r>
            <a:r>
              <a:rPr lang="pl-PL" sz="1500" dirty="0" err="1"/>
              <a:t>Anas</a:t>
            </a:r>
            <a:r>
              <a:rPr lang="pl-PL" sz="1500" dirty="0"/>
              <a:t> </a:t>
            </a:r>
            <a:r>
              <a:rPr lang="pl-PL" sz="1500" dirty="0" err="1"/>
              <a:t>Strepera</a:t>
            </a:r>
            <a:r>
              <a:rPr lang="pl-PL" sz="1500" dirty="0"/>
              <a:t>),</a:t>
            </a:r>
          </a:p>
          <a:p>
            <a:pPr>
              <a:buClr>
                <a:srgbClr val="00B050"/>
              </a:buClr>
            </a:pPr>
            <a:endParaRPr lang="pl-PL" sz="1600" dirty="0"/>
          </a:p>
          <a:p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endParaRPr lang="pl-PL" sz="1800" dirty="0"/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250825" y="332656"/>
            <a:ext cx="720149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2600" i="1" dirty="0"/>
              <a:t>Ochrona siedlisk i gatunków terenów nieleśnych zależnych od wód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61779BEB-4D7E-B295-9878-14559EB13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6021288"/>
            <a:ext cx="4896544" cy="56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09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8FB1E9-BEE4-A459-E93E-AEA71BA13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20" y="449580"/>
            <a:ext cx="8221980" cy="4275565"/>
          </a:xfrm>
        </p:spPr>
        <p:txBody>
          <a:bodyPr/>
          <a:lstStyle/>
          <a:p>
            <a:endParaRPr lang="pl-PL" sz="1600" dirty="0"/>
          </a:p>
          <a:p>
            <a:pPr marL="0" indent="0">
              <a:buNone/>
            </a:pPr>
            <a:endParaRPr lang="pl-PL" sz="16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B862D14-03AE-89F9-E7A5-A3AC8F800633}"/>
              </a:ext>
            </a:extLst>
          </p:cNvPr>
          <p:cNvSpPr txBox="1"/>
          <p:nvPr/>
        </p:nvSpPr>
        <p:spPr>
          <a:xfrm>
            <a:off x="360238" y="4359295"/>
            <a:ext cx="730810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/>
              <a:t>Inne gatunki, na które realizacja projektu potencjalnie może oddziaływać to m.in.: zatoczek łamliwy </a:t>
            </a:r>
            <a:r>
              <a:rPr lang="pl-PL" sz="1400" i="1" dirty="0" err="1"/>
              <a:t>Anisus</a:t>
            </a:r>
            <a:r>
              <a:rPr lang="pl-PL" sz="1400" i="1" dirty="0"/>
              <a:t> </a:t>
            </a:r>
            <a:r>
              <a:rPr lang="pl-PL" sz="1400" i="1" dirty="0" err="1"/>
              <a:t>vorticulus</a:t>
            </a:r>
            <a:r>
              <a:rPr lang="pl-PL" sz="1400" dirty="0"/>
              <a:t>, </a:t>
            </a:r>
            <a:r>
              <a:rPr lang="pl-PL" sz="1400" dirty="0" err="1"/>
              <a:t>poczwarówka</a:t>
            </a:r>
            <a:r>
              <a:rPr lang="pl-PL" sz="1400" dirty="0"/>
              <a:t> zmienna </a:t>
            </a:r>
            <a:r>
              <a:rPr lang="pl-PL" sz="1400" i="1" dirty="0" err="1"/>
              <a:t>Vertigo</a:t>
            </a:r>
            <a:r>
              <a:rPr lang="pl-PL" sz="1400" i="1" dirty="0"/>
              <a:t> </a:t>
            </a:r>
            <a:r>
              <a:rPr lang="pl-PL" sz="1400" i="1" dirty="0" err="1"/>
              <a:t>genesii</a:t>
            </a:r>
            <a:r>
              <a:rPr lang="pl-PL" sz="1400" dirty="0"/>
              <a:t>, zalotka większa </a:t>
            </a:r>
            <a:r>
              <a:rPr lang="pl-PL" sz="1400" i="1" dirty="0" err="1"/>
              <a:t>Leucorrhinia</a:t>
            </a:r>
            <a:r>
              <a:rPr lang="pl-PL" sz="1400" i="1" dirty="0"/>
              <a:t> </a:t>
            </a:r>
            <a:r>
              <a:rPr lang="pl-PL" sz="1400" i="1" dirty="0" err="1"/>
              <a:t>pectoralis</a:t>
            </a:r>
            <a:r>
              <a:rPr lang="pl-PL" sz="1400" dirty="0"/>
              <a:t>, żółw błotny </a:t>
            </a:r>
            <a:r>
              <a:rPr lang="pl-PL" sz="1400" i="1" dirty="0" err="1"/>
              <a:t>Emys</a:t>
            </a:r>
            <a:r>
              <a:rPr lang="pl-PL" sz="1400" i="1" dirty="0"/>
              <a:t> </a:t>
            </a:r>
            <a:r>
              <a:rPr lang="pl-PL" sz="1400" i="1" dirty="0" err="1"/>
              <a:t>orbicularis</a:t>
            </a:r>
            <a:r>
              <a:rPr lang="pl-PL" sz="1400" dirty="0"/>
              <a:t>, wodniczka </a:t>
            </a:r>
            <a:r>
              <a:rPr lang="pl-PL" sz="1400" i="1" dirty="0" err="1"/>
              <a:t>Acrocephalus</a:t>
            </a:r>
            <a:r>
              <a:rPr lang="pl-PL" sz="1400" i="1" dirty="0"/>
              <a:t> </a:t>
            </a:r>
            <a:r>
              <a:rPr lang="pl-PL" sz="1400" i="1" dirty="0" err="1"/>
              <a:t>paludicola</a:t>
            </a:r>
            <a:r>
              <a:rPr lang="pl-PL" sz="1400" dirty="0"/>
              <a:t>, błotniak stawowy </a:t>
            </a:r>
            <a:r>
              <a:rPr lang="pl-PL" sz="1400" i="1" dirty="0"/>
              <a:t>Circus </a:t>
            </a:r>
            <a:r>
              <a:rPr lang="pl-PL" sz="1400" i="1" dirty="0" err="1"/>
              <a:t>aeruginosus</a:t>
            </a:r>
            <a:r>
              <a:rPr lang="pl-PL" sz="1400" dirty="0"/>
              <a:t>, bąk </a:t>
            </a:r>
            <a:r>
              <a:rPr lang="pl-PL" sz="1400" i="1" dirty="0" err="1"/>
              <a:t>Botauris</a:t>
            </a:r>
            <a:r>
              <a:rPr lang="pl-PL" sz="1400" i="1" dirty="0"/>
              <a:t> </a:t>
            </a:r>
            <a:r>
              <a:rPr lang="pl-PL" sz="1400" i="1" dirty="0" err="1"/>
              <a:t>stellaris</a:t>
            </a:r>
            <a:r>
              <a:rPr lang="pl-PL" sz="1400" dirty="0"/>
              <a:t>, dubelt </a:t>
            </a:r>
            <a:r>
              <a:rPr lang="pl-PL" sz="1400" i="1" dirty="0" err="1"/>
              <a:t>Gallinago</a:t>
            </a:r>
            <a:r>
              <a:rPr lang="pl-PL" sz="1400" i="1" dirty="0"/>
              <a:t> media</a:t>
            </a:r>
            <a:r>
              <a:rPr lang="pl-PL" sz="1400" dirty="0"/>
              <a:t>, derkacz </a:t>
            </a:r>
            <a:r>
              <a:rPr lang="pl-PL" sz="1400" i="1" dirty="0" err="1"/>
              <a:t>Crex</a:t>
            </a:r>
            <a:r>
              <a:rPr lang="pl-PL" sz="1400" i="1" dirty="0"/>
              <a:t> </a:t>
            </a:r>
            <a:r>
              <a:rPr lang="pl-PL" sz="1400" i="1" dirty="0" err="1"/>
              <a:t>crex</a:t>
            </a:r>
            <a:r>
              <a:rPr lang="pl-PL" sz="1400" dirty="0"/>
              <a:t>, lipiennik </a:t>
            </a:r>
            <a:r>
              <a:rPr lang="pl-PL" sz="1400" dirty="0" err="1"/>
              <a:t>Loesela</a:t>
            </a:r>
            <a:r>
              <a:rPr lang="pl-PL" sz="1400" dirty="0"/>
              <a:t> </a:t>
            </a:r>
            <a:r>
              <a:rPr lang="pl-PL" sz="1400" i="1" dirty="0" err="1"/>
              <a:t>Liparis</a:t>
            </a:r>
            <a:r>
              <a:rPr lang="pl-PL" sz="1400" i="1" dirty="0"/>
              <a:t> </a:t>
            </a:r>
            <a:r>
              <a:rPr lang="pl-PL" sz="1400" i="1" dirty="0" err="1"/>
              <a:t>loeseli</a:t>
            </a:r>
            <a:r>
              <a:rPr lang="pl-PL" sz="1400" dirty="0"/>
              <a:t>, skalnica torfowiskowa </a:t>
            </a:r>
            <a:r>
              <a:rPr lang="pl-PL" sz="1400" i="1" dirty="0" err="1"/>
              <a:t>Saxifraga</a:t>
            </a:r>
            <a:r>
              <a:rPr lang="pl-PL" sz="1400" i="1" dirty="0"/>
              <a:t> </a:t>
            </a:r>
            <a:r>
              <a:rPr lang="pl-PL" sz="1400" i="1" dirty="0" err="1"/>
              <a:t>hirculus</a:t>
            </a:r>
            <a:r>
              <a:rPr lang="pl-PL" sz="1400" dirty="0"/>
              <a:t>. </a:t>
            </a:r>
          </a:p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512B436-4C4F-11D1-22BD-FA9C1F9C5C1C}"/>
              </a:ext>
            </a:extLst>
          </p:cNvPr>
          <p:cNvSpPr txBox="1"/>
          <p:nvPr/>
        </p:nvSpPr>
        <p:spPr>
          <a:xfrm>
            <a:off x="464820" y="1276356"/>
            <a:ext cx="612452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57AB27"/>
              </a:buClr>
              <a:buFont typeface="Arial" panose="020B0604020202020204" pitchFamily="34" charset="0"/>
              <a:buChar char="•"/>
            </a:pPr>
            <a:r>
              <a:rPr lang="pl-PL" sz="1500" dirty="0"/>
              <a:t>A073 - Kania czarna (</a:t>
            </a:r>
            <a:r>
              <a:rPr lang="pl-PL" sz="1500" dirty="0" err="1"/>
              <a:t>Milvus</a:t>
            </a:r>
            <a:r>
              <a:rPr lang="pl-PL" sz="1500" dirty="0"/>
              <a:t> </a:t>
            </a:r>
            <a:r>
              <a:rPr lang="pl-PL" sz="1500" dirty="0" err="1"/>
              <a:t>migrans</a:t>
            </a:r>
            <a:r>
              <a:rPr lang="pl-PL" sz="1500" dirty="0"/>
              <a:t>),</a:t>
            </a:r>
          </a:p>
          <a:p>
            <a:pPr marL="285750" indent="-285750">
              <a:buClr>
                <a:srgbClr val="57AB27"/>
              </a:buClr>
              <a:buFont typeface="Arial" panose="020B0604020202020204" pitchFamily="34" charset="0"/>
              <a:buChar char="•"/>
            </a:pPr>
            <a:r>
              <a:rPr lang="pl-PL" sz="1500" dirty="0"/>
              <a:t>A074 - Kania ruda (</a:t>
            </a:r>
            <a:r>
              <a:rPr lang="pl-PL" sz="1500" dirty="0" err="1"/>
              <a:t>Milvus</a:t>
            </a:r>
            <a:r>
              <a:rPr lang="pl-PL" sz="1500" dirty="0"/>
              <a:t> </a:t>
            </a:r>
            <a:r>
              <a:rPr lang="pl-PL" sz="1500" dirty="0" err="1"/>
              <a:t>milvus</a:t>
            </a:r>
            <a:r>
              <a:rPr lang="pl-PL" sz="1500" dirty="0"/>
              <a:t>),</a:t>
            </a:r>
          </a:p>
          <a:p>
            <a:pPr marL="285750" indent="-285750">
              <a:buClr>
                <a:srgbClr val="57AB27"/>
              </a:buClr>
              <a:buFont typeface="Arial" panose="020B0604020202020204" pitchFamily="34" charset="0"/>
              <a:buChar char="•"/>
            </a:pPr>
            <a:r>
              <a:rPr lang="pl-PL" sz="1500" dirty="0"/>
              <a:t>A075 - Bielik (</a:t>
            </a:r>
            <a:r>
              <a:rPr lang="pl-PL" sz="1500" dirty="0" err="1"/>
              <a:t>Haliaeetus</a:t>
            </a:r>
            <a:r>
              <a:rPr lang="pl-PL" sz="1500" dirty="0"/>
              <a:t> </a:t>
            </a:r>
            <a:r>
              <a:rPr lang="pl-PL" sz="1500" dirty="0" err="1"/>
              <a:t>albicilla</a:t>
            </a:r>
            <a:r>
              <a:rPr lang="pl-PL" sz="1500" dirty="0"/>
              <a:t>),</a:t>
            </a:r>
          </a:p>
          <a:p>
            <a:pPr marL="285750" indent="-285750">
              <a:buClr>
                <a:srgbClr val="57AB27"/>
              </a:buClr>
              <a:buFont typeface="Arial" panose="020B0604020202020204" pitchFamily="34" charset="0"/>
              <a:buChar char="•"/>
            </a:pPr>
            <a:r>
              <a:rPr lang="pl-PL" sz="1500" dirty="0"/>
              <a:t>A089 - Orlik krzykliwy (</a:t>
            </a:r>
            <a:r>
              <a:rPr lang="pl-PL" sz="1500" dirty="0" err="1"/>
              <a:t>Aquila</a:t>
            </a:r>
            <a:r>
              <a:rPr lang="pl-PL" sz="1500" dirty="0"/>
              <a:t> </a:t>
            </a:r>
            <a:r>
              <a:rPr lang="pl-PL" sz="1500" dirty="0" err="1"/>
              <a:t>pomarina</a:t>
            </a:r>
            <a:r>
              <a:rPr lang="pl-PL" sz="1500" dirty="0"/>
              <a:t>),</a:t>
            </a:r>
          </a:p>
          <a:p>
            <a:pPr marL="285750" indent="-285750">
              <a:buClr>
                <a:srgbClr val="57AB27"/>
              </a:buClr>
              <a:buFont typeface="Arial" panose="020B0604020202020204" pitchFamily="34" charset="0"/>
              <a:buChar char="•"/>
            </a:pPr>
            <a:r>
              <a:rPr lang="pl-PL" sz="1500" dirty="0"/>
              <a:t>A094 - Rybołów (</a:t>
            </a:r>
            <a:r>
              <a:rPr lang="pl-PL" sz="1500" dirty="0" err="1"/>
              <a:t>Pandion</a:t>
            </a:r>
            <a:r>
              <a:rPr lang="pl-PL" sz="1500" dirty="0"/>
              <a:t> </a:t>
            </a:r>
            <a:r>
              <a:rPr lang="pl-PL" sz="1500" dirty="0" err="1"/>
              <a:t>haliaetus</a:t>
            </a:r>
            <a:r>
              <a:rPr lang="pl-PL" sz="1500" dirty="0"/>
              <a:t>),</a:t>
            </a:r>
          </a:p>
          <a:p>
            <a:pPr marL="285750" indent="-285750">
              <a:buClr>
                <a:srgbClr val="57AB27"/>
              </a:buClr>
              <a:buFont typeface="Arial" panose="020B0604020202020204" pitchFamily="34" charset="0"/>
              <a:buChar char="•"/>
            </a:pPr>
            <a:r>
              <a:rPr lang="pl-PL" sz="1500" dirty="0"/>
              <a:t>A118 - Wodnik (</a:t>
            </a:r>
            <a:r>
              <a:rPr lang="pl-PL" sz="1500" dirty="0" err="1"/>
              <a:t>Rallus</a:t>
            </a:r>
            <a:r>
              <a:rPr lang="pl-PL" sz="1500" dirty="0"/>
              <a:t> </a:t>
            </a:r>
            <a:r>
              <a:rPr lang="pl-PL" sz="1500" dirty="0" err="1"/>
              <a:t>aquqticus</a:t>
            </a:r>
            <a:r>
              <a:rPr lang="pl-PL" sz="1500" dirty="0"/>
              <a:t>),</a:t>
            </a:r>
          </a:p>
          <a:p>
            <a:pPr marL="285750" indent="-285750">
              <a:buClr>
                <a:srgbClr val="57AB27"/>
              </a:buClr>
              <a:buFont typeface="Arial" panose="020B0604020202020204" pitchFamily="34" charset="0"/>
              <a:buChar char="•"/>
            </a:pPr>
            <a:r>
              <a:rPr lang="pl-PL" sz="1500" dirty="0"/>
              <a:t>A119 - Kropiatka (</a:t>
            </a:r>
            <a:r>
              <a:rPr lang="pl-PL" sz="1500" dirty="0" err="1"/>
              <a:t>Porzana</a:t>
            </a:r>
            <a:r>
              <a:rPr lang="pl-PL" sz="1500" dirty="0"/>
              <a:t> </a:t>
            </a:r>
            <a:r>
              <a:rPr lang="pl-PL" sz="1500" dirty="0" err="1"/>
              <a:t>porzana</a:t>
            </a:r>
            <a:r>
              <a:rPr lang="pl-PL" sz="1500" dirty="0"/>
              <a:t>),</a:t>
            </a:r>
          </a:p>
          <a:p>
            <a:pPr marL="285750" indent="-285750">
              <a:buClr>
                <a:srgbClr val="57AB27"/>
              </a:buClr>
              <a:buFont typeface="Arial" panose="020B0604020202020204" pitchFamily="34" charset="0"/>
              <a:buChar char="•"/>
            </a:pPr>
            <a:r>
              <a:rPr lang="pl-PL" sz="1500" dirty="0"/>
              <a:t>A120 - Zielonka (</a:t>
            </a:r>
            <a:r>
              <a:rPr lang="pl-PL" sz="1500" dirty="0" err="1"/>
              <a:t>Porzana</a:t>
            </a:r>
            <a:r>
              <a:rPr lang="pl-PL" sz="1500" dirty="0"/>
              <a:t> </a:t>
            </a:r>
            <a:r>
              <a:rPr lang="pl-PL" sz="1500" dirty="0" err="1"/>
              <a:t>parva</a:t>
            </a:r>
            <a:r>
              <a:rPr lang="pl-PL" sz="1500" dirty="0"/>
              <a:t>),</a:t>
            </a:r>
          </a:p>
          <a:p>
            <a:pPr marL="285750" indent="-285750">
              <a:buClr>
                <a:srgbClr val="57AB27"/>
              </a:buClr>
              <a:buFont typeface="Arial" panose="020B0604020202020204" pitchFamily="34" charset="0"/>
              <a:buChar char="•"/>
            </a:pPr>
            <a:r>
              <a:rPr lang="pl-PL" sz="1500" dirty="0"/>
              <a:t>A127 - Żuraw (</a:t>
            </a:r>
            <a:r>
              <a:rPr lang="pl-PL" sz="1500" dirty="0" err="1"/>
              <a:t>Grus</a:t>
            </a:r>
            <a:r>
              <a:rPr lang="pl-PL" sz="1500" dirty="0"/>
              <a:t> </a:t>
            </a:r>
            <a:r>
              <a:rPr lang="pl-PL" sz="1500" dirty="0" err="1"/>
              <a:t>grus</a:t>
            </a:r>
            <a:r>
              <a:rPr lang="pl-PL" sz="1500" dirty="0"/>
              <a:t>),</a:t>
            </a:r>
          </a:p>
          <a:p>
            <a:pPr marL="285750" indent="-285750">
              <a:buClr>
                <a:srgbClr val="57AB27"/>
              </a:buClr>
              <a:buFont typeface="Arial" panose="020B0604020202020204" pitchFamily="34" charset="0"/>
              <a:buChar char="•"/>
            </a:pPr>
            <a:r>
              <a:rPr lang="pl-PL" sz="1500" dirty="0"/>
              <a:t>A160 - Kulik wielki (</a:t>
            </a:r>
            <a:r>
              <a:rPr lang="pl-PL" sz="1500" dirty="0" err="1"/>
              <a:t>Numenius</a:t>
            </a:r>
            <a:r>
              <a:rPr lang="pl-PL" sz="1500" dirty="0"/>
              <a:t> </a:t>
            </a:r>
            <a:r>
              <a:rPr lang="pl-PL" sz="1500" dirty="0" err="1"/>
              <a:t>aequatqa</a:t>
            </a:r>
            <a:r>
              <a:rPr lang="pl-PL" sz="1500" dirty="0"/>
              <a:t>),</a:t>
            </a:r>
          </a:p>
          <a:p>
            <a:pPr marL="285750" indent="-285750">
              <a:buClr>
                <a:srgbClr val="57AB27"/>
              </a:buClr>
              <a:buFont typeface="Arial" panose="020B0604020202020204" pitchFamily="34" charset="0"/>
              <a:buChar char="•"/>
            </a:pPr>
            <a:r>
              <a:rPr lang="pl-PL" sz="1500" dirty="0"/>
              <a:t>A166 - </a:t>
            </a:r>
            <a:r>
              <a:rPr lang="pl-PL" sz="1500" dirty="0" err="1"/>
              <a:t>Łęczak</a:t>
            </a:r>
            <a:r>
              <a:rPr lang="pl-PL" sz="1500" dirty="0"/>
              <a:t> (</a:t>
            </a:r>
            <a:r>
              <a:rPr lang="pl-PL" sz="1500" dirty="0" err="1"/>
              <a:t>Tringa</a:t>
            </a:r>
            <a:r>
              <a:rPr lang="pl-PL" sz="1500" dirty="0"/>
              <a:t> </a:t>
            </a:r>
            <a:r>
              <a:rPr lang="pl-PL" sz="1500" dirty="0" err="1"/>
              <a:t>glareola</a:t>
            </a:r>
            <a:r>
              <a:rPr lang="pl-PL" sz="1500" dirty="0"/>
              <a:t>),</a:t>
            </a:r>
          </a:p>
          <a:p>
            <a:pPr marL="285750" indent="-285750">
              <a:buClr>
                <a:srgbClr val="57AB27"/>
              </a:buClr>
              <a:buFont typeface="Arial" panose="020B0604020202020204" pitchFamily="34" charset="0"/>
              <a:buChar char="•"/>
            </a:pPr>
            <a:r>
              <a:rPr lang="pl-PL" sz="1500" dirty="0"/>
              <a:t>A197 - Rybitwa czarna (</a:t>
            </a:r>
            <a:r>
              <a:rPr lang="pl-PL" sz="1500" dirty="0" err="1"/>
              <a:t>Chlidonias</a:t>
            </a:r>
            <a:r>
              <a:rPr lang="pl-PL" sz="1500" dirty="0"/>
              <a:t> </a:t>
            </a:r>
            <a:r>
              <a:rPr lang="pl-PL" sz="1500" dirty="0" err="1"/>
              <a:t>niger</a:t>
            </a:r>
            <a:r>
              <a:rPr lang="pl-PL" sz="1500" dirty="0"/>
              <a:t>),</a:t>
            </a:r>
          </a:p>
          <a:p>
            <a:pPr marL="285750" indent="-285750">
              <a:buClr>
                <a:srgbClr val="57AB27"/>
              </a:buClr>
              <a:buFont typeface="Arial" panose="020B0604020202020204" pitchFamily="34" charset="0"/>
              <a:buChar char="•"/>
            </a:pPr>
            <a:r>
              <a:rPr lang="pl-PL" sz="1500" dirty="0"/>
              <a:t>A272 - Podróżniczek (</a:t>
            </a:r>
            <a:r>
              <a:rPr lang="pl-PL" sz="1500" dirty="0" err="1"/>
              <a:t>Luscinia</a:t>
            </a:r>
            <a:r>
              <a:rPr lang="pl-PL" sz="1500" dirty="0"/>
              <a:t> </a:t>
            </a:r>
            <a:r>
              <a:rPr lang="pl-PL" sz="1500" dirty="0" err="1"/>
              <a:t>svecia</a:t>
            </a:r>
            <a:r>
              <a:rPr lang="pl-PL" sz="1500" dirty="0"/>
              <a:t>).</a:t>
            </a: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4ED0494C-E264-01E1-16B3-EFC8783769EE}"/>
              </a:ext>
            </a:extLst>
          </p:cNvPr>
          <p:cNvSpPr txBox="1">
            <a:spLocks/>
          </p:cNvSpPr>
          <p:nvPr/>
        </p:nvSpPr>
        <p:spPr bwMode="auto">
          <a:xfrm>
            <a:off x="179512" y="271786"/>
            <a:ext cx="72008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2600" i="1" dirty="0"/>
              <a:t>Ochrona siedlisk i gatunków terenów nieleśnych zależnych od wód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C20A7DE0-D4BA-AAE6-2D5A-57AA0F495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6021288"/>
            <a:ext cx="4896544" cy="56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15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" t="1394" r="998" b="1404"/>
          <a:stretch/>
        </p:blipFill>
        <p:spPr>
          <a:xfrm>
            <a:off x="1115616" y="1268760"/>
            <a:ext cx="6048672" cy="4011874"/>
          </a:xfrm>
        </p:spPr>
      </p:pic>
      <p:sp>
        <p:nvSpPr>
          <p:cNvPr id="5" name="pole tekstowe 4"/>
          <p:cNvSpPr txBox="1"/>
          <p:nvPr/>
        </p:nvSpPr>
        <p:spPr>
          <a:xfrm>
            <a:off x="2267744" y="5229200"/>
            <a:ext cx="4023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 92 obszary Natura 2000  </a:t>
            </a:r>
          </a:p>
          <a:p>
            <a:r>
              <a:rPr lang="pl-PL" sz="1600" dirty="0"/>
              <a:t>- łączna powierzchnia siedlisk 3 585,18 ha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250825" y="332656"/>
            <a:ext cx="6769447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2600" i="1" dirty="0"/>
              <a:t>Ochrona siedlisk i gatunków terenów nieleśnych zależnych od wód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02407E3A-1301-FDFB-CE67-32B0D584CC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6021288"/>
            <a:ext cx="4896544" cy="56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452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0825" y="1700808"/>
            <a:ext cx="7345511" cy="4041248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pl-PL" altLang="pl-PL" sz="1500" b="1" dirty="0"/>
              <a:t>Zaplanowane działania ochrony czynnej obejmują:</a:t>
            </a:r>
          </a:p>
          <a:p>
            <a:pPr algn="just">
              <a:buClrTx/>
              <a:buFont typeface="+mj-lt"/>
              <a:buAutoNum type="arabicPeriod"/>
              <a:defRPr/>
            </a:pPr>
            <a:r>
              <a:rPr lang="pl-PL" sz="1500" dirty="0"/>
              <a:t>Odtwarzanie siedlisk:</a:t>
            </a:r>
          </a:p>
          <a:p>
            <a:pPr marL="722313" indent="-366713"/>
            <a:r>
              <a:rPr lang="pl-PL" sz="1500" dirty="0"/>
              <a:t>usuwanie nalotów/podrostów drzew i krzewów, </a:t>
            </a:r>
          </a:p>
          <a:p>
            <a:pPr marL="722313" indent="-366713"/>
            <a:r>
              <a:rPr lang="pl-PL" sz="1500" dirty="0"/>
              <a:t>wywóz biomasy,</a:t>
            </a:r>
          </a:p>
          <a:p>
            <a:pPr marL="722313" indent="-366713"/>
            <a:r>
              <a:rPr lang="pl-PL" sz="1500" dirty="0"/>
              <a:t>wykaszanie celem utrzymania efektu,</a:t>
            </a:r>
          </a:p>
          <a:p>
            <a:pPr marL="722313" indent="-366713"/>
            <a:r>
              <a:rPr lang="pl-PL" sz="1500" dirty="0"/>
              <a:t>wycinka,</a:t>
            </a:r>
          </a:p>
          <a:p>
            <a:pPr marL="722313" indent="-366713"/>
            <a:r>
              <a:rPr lang="pl-PL" sz="1500" dirty="0"/>
              <a:t>karczowanie,</a:t>
            </a:r>
          </a:p>
          <a:p>
            <a:pPr marL="722313" indent="-366713" algn="just">
              <a:defRPr/>
            </a:pPr>
            <a:r>
              <a:rPr lang="pl-PL" altLang="pl-PL" sz="1500" dirty="0"/>
              <a:t>odnowienie populacji.</a:t>
            </a:r>
          </a:p>
          <a:p>
            <a:pPr algn="just">
              <a:buClrTx/>
              <a:buFont typeface="+mj-lt"/>
              <a:buAutoNum type="arabicPeriod" startAt="2"/>
              <a:defRPr/>
            </a:pPr>
            <a:r>
              <a:rPr lang="pl-PL" sz="1500" dirty="0"/>
              <a:t>Poprawa stosunków wodnych:</a:t>
            </a:r>
            <a:endParaRPr lang="pl-PL" altLang="pl-PL" sz="1500" dirty="0"/>
          </a:p>
          <a:p>
            <a:pPr marL="719138" indent="-363538" algn="just">
              <a:defRPr/>
            </a:pPr>
            <a:r>
              <a:rPr lang="pl-PL" sz="1500" dirty="0"/>
              <a:t>budowa/remont/konserwacja budowli hydrotechnicznych (likwidacja/zasypanie rowów melioracyjnych, budowa/przebudowa/remont budowli piętrzących).</a:t>
            </a:r>
          </a:p>
          <a:p>
            <a:pPr algn="just">
              <a:buClrTx/>
              <a:buFont typeface="+mj-lt"/>
              <a:buAutoNum type="arabicPeriod" startAt="3"/>
              <a:defRPr/>
            </a:pPr>
            <a:r>
              <a:rPr lang="pl-PL" sz="1500" dirty="0"/>
              <a:t>Wykonanie oceny wpływu wykonanych działań na siedlisko według metodyki GIOŚ.</a:t>
            </a:r>
          </a:p>
          <a:p>
            <a:pPr marL="0" indent="0">
              <a:buNone/>
            </a:pP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250825" y="332656"/>
            <a:ext cx="7129487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2600" i="1" dirty="0"/>
              <a:t>Ochrona siedlisk i gatunków terenów nieleśnych zależnych od wód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69B189C4-4B89-EC39-FD76-AA5397872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6021288"/>
            <a:ext cx="4896544" cy="56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18186"/>
      </p:ext>
    </p:extLst>
  </p:cSld>
  <p:clrMapOvr>
    <a:masterClrMapping/>
  </p:clrMapOvr>
</p:sld>
</file>

<file path=ppt/theme/theme1.xml><?xml version="1.0" encoding="utf-8"?>
<a:theme xmlns:a="http://schemas.openxmlformats.org/drawingml/2006/main" name="szablon_prezentacji_GDOS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szablon_prezentacji_GDOS</Template>
  <TotalTime>935</TotalTime>
  <Words>936</Words>
  <Application>Microsoft Office PowerPoint</Application>
  <PresentationFormat>Pokaz na ekranie 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szablon_prezentacji_GDOS</vt:lpstr>
      <vt:lpstr>Prezentacja programu PowerPoint</vt:lpstr>
      <vt:lpstr>Beneficjent główny:  Generalna Dyrekcja Ochrony Środowiska  Podmioty upoważnione do ponoszenia wydatków: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gdos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Patrycja Stawiarz</dc:creator>
  <cp:lastModifiedBy>Bogusław Sielawa</cp:lastModifiedBy>
  <cp:revision>52</cp:revision>
  <cp:lastPrinted>2016-12-05T16:27:49Z</cp:lastPrinted>
  <dcterms:created xsi:type="dcterms:W3CDTF">2016-07-15T06:54:43Z</dcterms:created>
  <dcterms:modified xsi:type="dcterms:W3CDTF">2023-10-17T12:43:46Z</dcterms:modified>
</cp:coreProperties>
</file>